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303" r:id="rId4"/>
    <p:sldId id="268" r:id="rId5"/>
    <p:sldId id="330" r:id="rId6"/>
    <p:sldId id="323" r:id="rId7"/>
    <p:sldId id="322" r:id="rId8"/>
    <p:sldId id="257" r:id="rId9"/>
    <p:sldId id="324" r:id="rId10"/>
    <p:sldId id="258" r:id="rId11"/>
    <p:sldId id="310" r:id="rId12"/>
    <p:sldId id="312" r:id="rId13"/>
    <p:sldId id="325" r:id="rId14"/>
    <p:sldId id="326" r:id="rId15"/>
    <p:sldId id="327" r:id="rId16"/>
    <p:sldId id="328" r:id="rId17"/>
    <p:sldId id="329" r:id="rId18"/>
    <p:sldId id="315" r:id="rId19"/>
    <p:sldId id="316" r:id="rId20"/>
    <p:sldId id="321" r:id="rId21"/>
    <p:sldId id="31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718" autoAdjust="0"/>
  </p:normalViewPr>
  <p:slideViewPr>
    <p:cSldViewPr>
      <p:cViewPr>
        <p:scale>
          <a:sx n="60" d="100"/>
          <a:sy n="60" d="100"/>
        </p:scale>
        <p:origin x="-1138" y="-58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7CCE6-4087-4C6A-B1B0-8A3AF0F2BBE1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724D9-1B54-4BB3-BB89-70D4CB251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6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45720" tIns="45000" rIns="45720" bIns="45000" anchor="b"/>
          <a:lstStyle/>
          <a:p>
            <a:pPr algn="ctr">
              <a:lnSpc>
                <a:spcPct val="100000"/>
              </a:lnSpc>
            </a:pPr>
            <a:r>
              <a:rPr lang="en-US" sz="60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r">
              <a:lnSpc>
                <a:spcPct val="100000"/>
              </a:lnSpc>
            </a:pPr>
            <a:fld id="{271787F2-DCDA-4F09-A70B-F60D6D3A0951}" type="slidenum">
              <a:rPr lang="en-US" sz="1200" strike="noStrike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11746440" y="6362640"/>
            <a:ext cx="343440" cy="357840"/>
          </a:xfrm>
          <a:prstGeom prst="rect">
            <a:avLst/>
          </a:prstGeom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311E6999-747A-48F2-A478-2DC07ACFC5E0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2812574" y="4936510"/>
            <a:ext cx="7214921" cy="1670802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Янтарненская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имени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Кубракова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Красногвардейского района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/>
          </a:p>
        </p:txBody>
      </p:sp>
      <p:pic>
        <p:nvPicPr>
          <p:cNvPr id="80" name="Рисунок 4"/>
          <p:cNvPicPr/>
          <p:nvPr/>
        </p:nvPicPr>
        <p:blipFill>
          <a:blip r:embed="rId2" cstate="print"/>
          <a:stretch/>
        </p:blipFill>
        <p:spPr>
          <a:xfrm>
            <a:off x="1657555" y="5511832"/>
            <a:ext cx="83736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1" name="Рисунок 5"/>
          <p:cNvPicPr/>
          <p:nvPr/>
        </p:nvPicPr>
        <p:blipFill>
          <a:blip r:embed="rId3" cstate="print"/>
          <a:stretch/>
        </p:blipFill>
        <p:spPr>
          <a:xfrm>
            <a:off x="10774440" y="5511832"/>
            <a:ext cx="987120" cy="1095480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2"/>
          <p:cNvSpPr/>
          <p:nvPr/>
        </p:nvSpPr>
        <p:spPr>
          <a:xfrm rot="18919200">
            <a:off x="-1047240" y="4355640"/>
            <a:ext cx="3535560" cy="147168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Прямоугольник 8"/>
          <p:cNvSpPr/>
          <p:nvPr/>
        </p:nvSpPr>
        <p:spPr>
          <a:xfrm>
            <a:off x="1631504" y="2125962"/>
            <a:ext cx="9577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YS Text"/>
              </a:rPr>
              <a:t>« Возможности </a:t>
            </a:r>
            <a:r>
              <a:rPr lang="ru-RU" sz="2800" b="1" dirty="0">
                <a:solidFill>
                  <a:srgbClr val="FF0000"/>
                </a:solidFill>
                <a:latin typeface="YS Text"/>
              </a:rPr>
              <a:t>использования и применения оборудования Центра образования  </a:t>
            </a:r>
            <a:endParaRPr lang="ru-RU" sz="2800" b="1" dirty="0" smtClean="0">
              <a:solidFill>
                <a:srgbClr val="FF0000"/>
              </a:solidFill>
              <a:latin typeface="YS Text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YS Text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YS Text"/>
              </a:rPr>
              <a:t>Точка роста» при реализации программ по учебным предметам естественно-научной направленности</a:t>
            </a:r>
            <a:r>
              <a:rPr lang="ru-RU" sz="2800" b="1" dirty="0" smtClean="0">
                <a:solidFill>
                  <a:srgbClr val="FF0000"/>
                </a:solidFill>
                <a:latin typeface="YS Text"/>
              </a:rPr>
              <a:t>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risunok1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60648"/>
            <a:ext cx="9010327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911424" y="260648"/>
            <a:ext cx="9361040" cy="108012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В состав цифровой лаборатории по биологии учащиеся используют  , наборы для изготовления микропрепаратов,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наборы готовых микропрепаратов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493540"/>
            <a:ext cx="468052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772816"/>
            <a:ext cx="604867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3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Цифровые лаборатории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412776"/>
            <a:ext cx="648072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1" y="1395760"/>
            <a:ext cx="508856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0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В процессе экспериментальной работы 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49276"/>
            <a:ext cx="403244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72" y="1349276"/>
            <a:ext cx="3960440" cy="526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396999"/>
            <a:ext cx="3600400" cy="526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95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365040"/>
            <a:ext cx="9289032" cy="9172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внеклассных мероприятия на базе «Точке Роста»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12776"/>
            <a:ext cx="5032685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06" y="1772816"/>
            <a:ext cx="6488594" cy="452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6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85193"/>
            <a:ext cx="504056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370" y="1169642"/>
            <a:ext cx="6065440" cy="4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3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332656"/>
            <a:ext cx="9145016" cy="917280"/>
          </a:xfrm>
        </p:spPr>
        <p:txBody>
          <a:bodyPr/>
          <a:lstStyle/>
          <a:p>
            <a:pPr indent="27051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Учителя и учащиеся МБОУ 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Янтарненская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школа имени В.В.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Кубракова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 стали участниками масштабного и уникального Всероссийского проекта «Уроки качества».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12776"/>
            <a:ext cx="424847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412776"/>
            <a:ext cx="432048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5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76672"/>
            <a:ext cx="7328277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836712"/>
            <a:ext cx="338437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5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микроскопом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WhatsApp Image 2023-01-17 at 19.08.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296039"/>
            <a:ext cx="3834426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WhatsApp Image 2023-01-17 at 19.08.2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728087"/>
            <a:ext cx="396383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WhatsApp Image 2023-01-18 at 20.27.56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20" y="1728087"/>
            <a:ext cx="3374740" cy="5075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9937104" cy="91728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опыта на «Определение рН»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484783"/>
            <a:ext cx="9649072" cy="521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9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0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Преимущества применения цифровых лабораторий </a:t>
            </a:r>
            <a:r>
              <a:rPr lang="ru-RU" b="1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38080" y="1340768"/>
            <a:ext cx="10515240" cy="4835752"/>
          </a:xfrm>
        </p:spPr>
        <p:txBody>
          <a:bodyPr/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endParaRPr lang="ru-RU" sz="2000" b="1" i="1" u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ru-RU" sz="2000" b="1" i="1" u="none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Наглядное представление результатов эксперимента в виде графиков, диаграмм и таблиц;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ru-RU" sz="2000" b="1" i="1" u="none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Возможность хранения и компьютерной обработки результатов эксперимента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ru-RU" sz="2000" b="1" i="1" u="none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Возможность сопоставления данных, полученных в ходе различных экспериментов;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ru-RU" sz="2000" b="1" i="1" u="none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Сокращение времени эксперимента;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ru-RU" sz="2000" b="1" i="1" u="none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Возможности для индивидуализации обучения, учета психолого - педагогических особенностей каждого учащегося при организации проектной деятельности.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2279576" y="4519800"/>
            <a:ext cx="5420448" cy="2338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79" name="Рисунок 3"/>
          <p:cNvPicPr/>
          <p:nvPr/>
        </p:nvPicPr>
        <p:blipFill>
          <a:blip r:embed="rId2" cstate="print"/>
          <a:srcRect t="528322" b="821350"/>
          <a:stretch/>
        </p:blipFill>
        <p:spPr>
          <a:xfrm>
            <a:off x="7295400" y="5520960"/>
            <a:ext cx="1845720" cy="973440"/>
          </a:xfrm>
          <a:prstGeom prst="rect">
            <a:avLst/>
          </a:prstGeom>
          <a:ln w="12600">
            <a:noFill/>
          </a:ln>
        </p:spPr>
      </p:pic>
      <p:pic>
        <p:nvPicPr>
          <p:cNvPr id="81" name="Рисунок 5"/>
          <p:cNvPicPr/>
          <p:nvPr/>
        </p:nvPicPr>
        <p:blipFill>
          <a:blip r:embed="rId3" cstate="print"/>
          <a:stretch/>
        </p:blipFill>
        <p:spPr>
          <a:xfrm>
            <a:off x="10416480" y="877504"/>
            <a:ext cx="987120" cy="1095480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2"/>
          <p:cNvSpPr/>
          <p:nvPr/>
        </p:nvSpPr>
        <p:spPr>
          <a:xfrm rot="18919200">
            <a:off x="-1047240" y="4355640"/>
            <a:ext cx="3535560" cy="147168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725104" y="1511207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СЕГОДНЯ УСИЛИЯ – ЗАВТРА РЕЗУЛЬТАТ !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risunok1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62" y="24036"/>
            <a:ext cx="808355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76" y="2288568"/>
            <a:ext cx="5148088" cy="4462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16080" y="2012724"/>
            <a:ext cx="49685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ea typeface="Arial"/>
              </a:rPr>
              <a:t>Центр «</a:t>
            </a:r>
            <a:r>
              <a:rPr lang="ru-RU" sz="2800" b="1" kern="0" dirty="0">
                <a:ea typeface="Arial"/>
              </a:rPr>
              <a:t>ТОЧКА РОСТА»</a:t>
            </a:r>
            <a:r>
              <a:rPr lang="ru-RU" sz="2800" kern="0" dirty="0">
                <a:ea typeface="Arial"/>
              </a:rPr>
              <a:t> на базе МБОУ </a:t>
            </a:r>
            <a:r>
              <a:rPr lang="ru-RU" sz="2800" kern="0" dirty="0" err="1">
                <a:ea typeface="Arial"/>
              </a:rPr>
              <a:t>Янтарненская</a:t>
            </a:r>
            <a:r>
              <a:rPr lang="ru-RU" sz="2800" kern="0" dirty="0">
                <a:ea typeface="Arial"/>
              </a:rPr>
              <a:t> школа имени В.В </a:t>
            </a:r>
            <a:r>
              <a:rPr lang="ru-RU" sz="2800" kern="0" dirty="0" err="1">
                <a:ea typeface="Arial"/>
              </a:rPr>
              <a:t>Кубракова</a:t>
            </a:r>
            <a:r>
              <a:rPr lang="ru-RU" sz="2800" kern="0" dirty="0">
                <a:ea typeface="Arial"/>
              </a:rPr>
              <a:t> </a:t>
            </a:r>
            <a:r>
              <a:rPr lang="en-US" sz="2800" kern="0" dirty="0">
                <a:ea typeface="Arial"/>
              </a:rPr>
              <a:t> </a:t>
            </a:r>
            <a:r>
              <a:rPr lang="en-US" sz="2800" kern="0" dirty="0" err="1">
                <a:ea typeface="Arial"/>
              </a:rPr>
              <a:t>обеспечен</a:t>
            </a:r>
            <a:r>
              <a:rPr lang="en-US" sz="2800" kern="0" dirty="0">
                <a:ea typeface="Arial"/>
              </a:rPr>
              <a:t> </a:t>
            </a:r>
            <a:r>
              <a:rPr lang="en-US" sz="2800" b="1" kern="0" dirty="0" err="1">
                <a:ea typeface="Arial"/>
              </a:rPr>
              <a:t>современным</a:t>
            </a:r>
            <a:r>
              <a:rPr lang="en-US" sz="2800" kern="0" dirty="0">
                <a:ea typeface="Arial"/>
              </a:rPr>
              <a:t> </a:t>
            </a:r>
            <a:r>
              <a:rPr lang="en-US" sz="2800" b="1" kern="0" dirty="0" err="1">
                <a:ea typeface="Arial"/>
              </a:rPr>
              <a:t>оборудованием</a:t>
            </a:r>
            <a:r>
              <a:rPr lang="ru-RU" sz="2800" b="1" kern="0" dirty="0">
                <a:ea typeface="Arial"/>
              </a:rPr>
              <a:t>.</a:t>
            </a:r>
            <a:r>
              <a:rPr lang="en-US" sz="2800" kern="0" dirty="0">
                <a:ea typeface="Arial"/>
              </a:rPr>
              <a:t> </a:t>
            </a:r>
            <a:r>
              <a:rPr lang="ru-RU" sz="2800" kern="0" dirty="0">
                <a:ea typeface="Arial"/>
              </a:rPr>
              <a:t/>
            </a:r>
            <a:br>
              <a:rPr lang="ru-RU" sz="2800" kern="0" dirty="0">
                <a:ea typeface="Arial"/>
              </a:rPr>
            </a:br>
            <a:r>
              <a:rPr lang="ru-RU" sz="2800" kern="0" dirty="0">
                <a:ea typeface="Arial"/>
              </a:rPr>
              <a:t/>
            </a:r>
            <a:br>
              <a:rPr lang="ru-RU" sz="2800" kern="0" dirty="0">
                <a:ea typeface="Arial"/>
              </a:rPr>
            </a:br>
            <a:r>
              <a:rPr lang="ru-RU" sz="2800" kern="0" dirty="0">
                <a:ea typeface="Arial"/>
              </a:rPr>
              <a:t>С</a:t>
            </a:r>
            <a:r>
              <a:rPr lang="en-US" sz="2800" kern="0" dirty="0" err="1">
                <a:ea typeface="Arial"/>
              </a:rPr>
              <a:t>озданы</a:t>
            </a:r>
            <a:r>
              <a:rPr lang="en-US" sz="2800" kern="0" dirty="0">
                <a:ea typeface="Arial"/>
              </a:rPr>
              <a:t> </a:t>
            </a:r>
            <a:r>
              <a:rPr lang="en-US" sz="2800" kern="0" dirty="0" err="1">
                <a:ea typeface="Arial"/>
              </a:rPr>
              <a:t>рабочие</a:t>
            </a:r>
            <a:r>
              <a:rPr lang="en-US" sz="2800" kern="0" dirty="0">
                <a:ea typeface="Arial"/>
              </a:rPr>
              <a:t> </a:t>
            </a:r>
            <a:r>
              <a:rPr lang="en-US" sz="2800" kern="0" dirty="0" err="1">
                <a:ea typeface="Arial"/>
              </a:rPr>
              <a:t>зоны</a:t>
            </a:r>
            <a:r>
              <a:rPr lang="en-US" sz="2800" kern="0" dirty="0">
                <a:ea typeface="Arial"/>
              </a:rPr>
              <a:t> </a:t>
            </a:r>
            <a:r>
              <a:rPr lang="en-US" sz="2800" kern="0" dirty="0" err="1">
                <a:ea typeface="Arial"/>
              </a:rPr>
              <a:t>по</a:t>
            </a:r>
            <a:r>
              <a:rPr lang="en-US" sz="2800" kern="0" dirty="0">
                <a:ea typeface="Arial"/>
              </a:rPr>
              <a:t> </a:t>
            </a:r>
            <a:r>
              <a:rPr lang="en-US" sz="2800" kern="0" dirty="0" err="1">
                <a:ea typeface="Arial"/>
              </a:rPr>
              <a:t>предметным</a:t>
            </a:r>
            <a:r>
              <a:rPr lang="en-US" sz="2800" kern="0" dirty="0">
                <a:ea typeface="Arial"/>
              </a:rPr>
              <a:t> </a:t>
            </a:r>
            <a:r>
              <a:rPr lang="en-US" sz="2800" kern="0" dirty="0" err="1">
                <a:ea typeface="Arial"/>
              </a:rPr>
              <a:t>областям</a:t>
            </a:r>
            <a:r>
              <a:rPr lang="en-US" sz="2800" kern="0" dirty="0">
                <a:ea typeface="Arial"/>
              </a:rPr>
              <a:t> </a:t>
            </a:r>
            <a:r>
              <a:rPr lang="ru-RU" sz="2800" b="1" kern="0" dirty="0">
                <a:ea typeface="Arial"/>
              </a:rPr>
              <a:t>«Физика» «Химия» и «Биология»</a:t>
            </a:r>
            <a:r>
              <a:rPr lang="ru-RU" sz="2800" kern="0" dirty="0">
                <a:ea typeface="Arial"/>
              </a:rPr>
              <a:t>. </a:t>
            </a:r>
            <a:r>
              <a:rPr lang="ru-RU" sz="2800" kern="0" dirty="0">
                <a:solidFill>
                  <a:srgbClr val="4F81BD">
                    <a:lumMod val="75000"/>
                  </a:srgbClr>
                </a:solidFill>
                <a:ea typeface="Arial"/>
              </a:rPr>
              <a:t/>
            </a:r>
            <a:br>
              <a:rPr lang="ru-RU" sz="2800" kern="0" dirty="0">
                <a:solidFill>
                  <a:srgbClr val="4F81BD">
                    <a:lumMod val="75000"/>
                  </a:srgbClr>
                </a:solidFill>
                <a:ea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8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380" y="351480"/>
            <a:ext cx="8053200" cy="91728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208" y="4077072"/>
            <a:ext cx="8053200" cy="917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268760"/>
            <a:ext cx="1000911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23392" y="5445224"/>
            <a:ext cx="4032448" cy="1152128"/>
          </a:xfrm>
        </p:spPr>
        <p:txBody>
          <a:bodyPr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1424" y="404664"/>
            <a:ext cx="9289032" cy="1435547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</a:rPr>
              <a:t>Программы имеют практическую направленность, большое количество часов отводится на  практические, лабораторные и проектные работы.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276872"/>
            <a:ext cx="5760640" cy="430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276872"/>
            <a:ext cx="5697628" cy="430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760" y="749598"/>
            <a:ext cx="8350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4" y="0"/>
            <a:ext cx="466801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2" y="3563888"/>
            <a:ext cx="418795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16632"/>
            <a:ext cx="4789040" cy="337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521559"/>
            <a:ext cx="4310361" cy="323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13105" y="3483374"/>
            <a:ext cx="3183298" cy="325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17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9311640" cy="133576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Кабинеты оборудованы новой мебелью, цифровыми лабораториями по биологии, химии, физике, а также ноутбуками, МФУ, проектором и передвижной интерактивной доской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890824"/>
            <a:ext cx="6288259" cy="449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1331" y="2493342"/>
            <a:ext cx="4729845" cy="328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90824"/>
            <a:ext cx="1944216" cy="438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20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332656"/>
            <a:ext cx="9433048" cy="1800200"/>
          </a:xfrm>
        </p:spPr>
        <p:txBody>
          <a:bodyPr/>
          <a:lstStyle/>
          <a:p>
            <a:pPr algn="ctr"/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Arial"/>
                <a:ea typeface="Arial"/>
              </a:rPr>
              <a:t>Учебный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Arial"/>
                <a:ea typeface="Arial"/>
              </a:rPr>
              <a:t>кабинет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Arial"/>
                <a:ea typeface="Arial"/>
              </a:rPr>
              <a:t>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Arial"/>
                <a:ea typeface="Arial"/>
              </a:rPr>
              <a:t> Химии</a:t>
            </a:r>
            <a:r>
              <a:rPr kumimoji="0" lang="ru-RU" sz="2800" b="1" i="0" u="sng" strike="noStrike" kern="1200" cap="none" spc="0" normalizeH="0" noProof="0" dirty="0" smtClean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Arial"/>
                <a:ea typeface="Arial"/>
              </a:rPr>
              <a:t> « Химия вокруг нас»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Arial"/>
                <a:ea typeface="Arial"/>
              </a:rPr>
              <a:t/>
            </a:r>
            <a:b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Arial"/>
                <a:ea typeface="Arial"/>
              </a:rPr>
            </a:br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новом оборудовании обучающиеся осваивают предметы «Физика», «Химия», «Биология».  В целях эффективного усвоения учебного материала на уроках применяются цифровые лаборатории, цифровой микроскоп и набор ОГЭ по химии, активно используется интерактивный комплекс</a:t>
            </a:r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420887"/>
            <a:ext cx="5616624" cy="442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420887"/>
            <a:ext cx="3384376" cy="438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56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1866320" y="6362640"/>
            <a:ext cx="223560" cy="3578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2DE5B993-04D6-48DE-A644-C95DCDAECB7B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1104840" y="365040"/>
            <a:ext cx="9171000" cy="146052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Расстановка столов для обучающихся удобная и комфортная.</a:t>
            </a: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 работают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цифровым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оборудованием и  проводят  практические и лабораторные и работы.</a:t>
            </a:r>
          </a:p>
        </p:txBody>
      </p:sp>
      <p:sp>
        <p:nvSpPr>
          <p:cNvPr id="86" name="TextShape 3"/>
          <p:cNvSpPr txBox="1"/>
          <p:nvPr/>
        </p:nvSpPr>
        <p:spPr>
          <a:xfrm>
            <a:off x="1104840" y="1825560"/>
            <a:ext cx="9113760" cy="28220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032440"/>
            <a:ext cx="612068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825560"/>
            <a:ext cx="3606180" cy="491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130" y="548680"/>
            <a:ext cx="8821285" cy="9172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Демонстрация результатов на цифровом  лабораторном оборудовании для подготовки учащихся по ОГЭ и ЕГЭ.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934716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006724"/>
            <a:ext cx="5664630" cy="4518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33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866320" y="6362640"/>
            <a:ext cx="223560" cy="3578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68F5FB83-2649-4FDF-921D-3981C6FDBFCF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767408" y="332656"/>
            <a:ext cx="9649072" cy="1152128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УЧЕБНЫЙ КАБИНЕТ БИОЛОГИИ «ЧЕЛОВЕК И ЗДОРОВЬЕ»</a:t>
            </a:r>
          </a:p>
          <a:p>
            <a:pPr algn="ctr">
              <a:lnSpc>
                <a:spcPct val="100000"/>
              </a:lnSpc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Реализация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естественно-научных предметов, в том числе и биологии,  на базе  Центра «Точка Роста» в нашей школе предусматривает использование Стандартного комплекта оборудования, расходных материалов, средств обучения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проведения практических работ с цифровым оборудованием.</a:t>
            </a:r>
            <a:endParaRPr lang="ru-RU" sz="2000" b="1" strike="noStrike" dirty="0" smtClean="0">
              <a:solidFill>
                <a:srgbClr val="C00000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060848"/>
            <a:ext cx="9149208" cy="465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7036</TotalTime>
  <Words>256</Words>
  <Application>Microsoft Office PowerPoint</Application>
  <PresentationFormat>Произвольный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Презентация PowerPoint</vt:lpstr>
      <vt:lpstr>Презентация PowerPoint</vt:lpstr>
      <vt:lpstr>Программы имеют практическую направленность, большое количество часов отводится на  практические, лабораторные и проектные работы.</vt:lpstr>
      <vt:lpstr>Презентация PowerPoint</vt:lpstr>
      <vt:lpstr> Кабинеты оборудованы новой мебелью, цифровыми лабораториями по биологии, химии, физике, а также ноутбуками, МФУ, проектором и передвижной интерактивной доской.</vt:lpstr>
      <vt:lpstr>Учебный  кабинет  Химии « Химия вокруг нас»  На новом оборудовании обучающиеся осваивают предметы «Физика», «Химия», «Биология».  В целях эффективного усвоения учебного материала на уроках применяются цифровые лаборатории, цифровой микроскоп и набор ОГЭ по химии, активно используется интерактивный комплекс.</vt:lpstr>
      <vt:lpstr>Презентация PowerPoint</vt:lpstr>
      <vt:lpstr>Демонстрация результатов на цифровом  лабораторном оборудовании для подготовки учащихся по ОГЭ и ЕГЭ.</vt:lpstr>
      <vt:lpstr>Презентация PowerPoint</vt:lpstr>
      <vt:lpstr>Презентация PowerPoint</vt:lpstr>
      <vt:lpstr>Цифровые лаборатории</vt:lpstr>
      <vt:lpstr>В процессе экспериментальной работы .</vt:lpstr>
      <vt:lpstr>Проведение внеклассных мероприятия на базе «Точке Роста»</vt:lpstr>
      <vt:lpstr>Презентация PowerPoint</vt:lpstr>
      <vt:lpstr>Учителя и учащиеся МБОУ «Янтарненская школа имени В.В. Кубракова» стали участниками масштабного и уникального Всероссийского проекта «Уроки качества». </vt:lpstr>
      <vt:lpstr>Презентация PowerPoint</vt:lpstr>
      <vt:lpstr>Работа с микроскопом</vt:lpstr>
      <vt:lpstr>Проведение опыта на «Определение рН»</vt:lpstr>
      <vt:lpstr>Преимущества применения цифровых лабораторий 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</dc:creator>
  <cp:lastModifiedBy>Admin</cp:lastModifiedBy>
  <cp:revision>126</cp:revision>
  <cp:lastPrinted>2022-05-23T10:22:15Z</cp:lastPrinted>
  <dcterms:modified xsi:type="dcterms:W3CDTF">2023-04-08T19:16:51Z</dcterms:modified>
</cp:coreProperties>
</file>