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23"/>
  </p:notesMasterIdLst>
  <p:sldIdLst>
    <p:sldId id="256" r:id="rId3"/>
    <p:sldId id="303" r:id="rId4"/>
    <p:sldId id="268" r:id="rId5"/>
    <p:sldId id="330" r:id="rId6"/>
    <p:sldId id="323" r:id="rId7"/>
    <p:sldId id="322" r:id="rId8"/>
    <p:sldId id="257" r:id="rId9"/>
    <p:sldId id="324" r:id="rId10"/>
    <p:sldId id="258" r:id="rId11"/>
    <p:sldId id="310" r:id="rId12"/>
    <p:sldId id="312" r:id="rId13"/>
    <p:sldId id="325" r:id="rId14"/>
    <p:sldId id="326" r:id="rId15"/>
    <p:sldId id="327" r:id="rId16"/>
    <p:sldId id="328" r:id="rId17"/>
    <p:sldId id="329" r:id="rId18"/>
    <p:sldId id="315" r:id="rId19"/>
    <p:sldId id="316" r:id="rId20"/>
    <p:sldId id="321" r:id="rId21"/>
    <p:sldId id="317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588" autoAdjust="0"/>
    <p:restoredTop sz="94718" autoAdjust="0"/>
  </p:normalViewPr>
  <p:slideViewPr>
    <p:cSldViewPr>
      <p:cViewPr>
        <p:scale>
          <a:sx n="60" d="100"/>
          <a:sy n="60" d="100"/>
        </p:scale>
        <p:origin x="-1138" y="-581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201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17CCE6-4087-4C6A-B1B0-8A3AF0F2BBE1}" type="datetimeFigureOut">
              <a:rPr lang="ru-RU" smtClean="0"/>
              <a:t>08.04.2023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9724D9-1B54-4BB3-BB89-70D4CB251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06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" name="Рисунок 36"/>
          <p:cNvPicPr/>
          <p:nvPr/>
        </p:nvPicPr>
        <p:blipFill>
          <a:blip r:embed="rId2" cstate="print"/>
          <a:stretch/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  <p:pic>
        <p:nvPicPr>
          <p:cNvPr id="38" name="Рисунок 37"/>
          <p:cNvPicPr/>
          <p:nvPr/>
        </p:nvPicPr>
        <p:blipFill>
          <a:blip r:embed="rId2" cstate="print"/>
          <a:stretch/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1104840" y="365040"/>
            <a:ext cx="8053200" cy="4253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76" name="Рисунок 75"/>
          <p:cNvPicPr/>
          <p:nvPr/>
        </p:nvPicPr>
        <p:blipFill>
          <a:blip r:embed="rId2" cstate="print"/>
          <a:stretch/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  <p:pic>
        <p:nvPicPr>
          <p:cNvPr id="77" name="Рисунок 76"/>
          <p:cNvPicPr/>
          <p:nvPr/>
        </p:nvPicPr>
        <p:blipFill>
          <a:blip r:embed="rId2" cstate="print"/>
          <a:stretch/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1104840" y="365040"/>
            <a:ext cx="8053200" cy="4253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 rot="18919200">
            <a:off x="-547560" y="792360"/>
            <a:ext cx="1846440" cy="768240"/>
          </a:xfrm>
          <a:custGeom>
            <a:avLst/>
            <a:gdLst/>
            <a:ahLst/>
            <a:cxnLst/>
            <a:rect l="0" t="0" r="r" b="b"/>
            <a:pathLst>
              <a:path w="21601" h="21601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</a:path>
            </a:pathLst>
          </a:custGeom>
          <a:solidFill>
            <a:srgbClr val="FF00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6" name="Рисунок 9"/>
          <p:cNvPicPr/>
          <p:nvPr/>
        </p:nvPicPr>
        <p:blipFill>
          <a:blip r:embed="rId14" cstate="print"/>
          <a:stretch/>
        </p:blipFill>
        <p:spPr>
          <a:xfrm>
            <a:off x="10190520" y="258840"/>
            <a:ext cx="1675440" cy="626400"/>
          </a:xfrm>
          <a:prstGeom prst="rect">
            <a:avLst/>
          </a:prstGeom>
          <a:ln w="12600">
            <a:noFill/>
          </a:ln>
        </p:spPr>
      </p:pic>
      <p:sp>
        <p:nvSpPr>
          <p:cNvPr id="2" name="PlaceHolder 2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45720" tIns="45000" rIns="45720" bIns="45000" anchor="b"/>
          <a:lstStyle/>
          <a:p>
            <a:pPr algn="ctr">
              <a:lnSpc>
                <a:spcPct val="100000"/>
              </a:lnSpc>
            </a:pPr>
            <a:r>
              <a:rPr lang="en-US" sz="6000" b="1" strike="noStrike">
                <a:solidFill>
                  <a:srgbClr val="333E48"/>
                </a:solidFill>
                <a:latin typeface="Arial"/>
                <a:ea typeface="Arial"/>
              </a:rPr>
              <a:t>Click to edit the title text formatТекст заголовка</a:t>
            </a:r>
            <a:endParaRPr/>
          </a:p>
        </p:txBody>
      </p:sp>
      <p:sp>
        <p:nvSpPr>
          <p:cNvPr id="3" name="PlaceHolder 3"/>
          <p:cNvSpPr>
            <a:spLocks noGrp="1"/>
          </p:cNvSpPr>
          <p:nvPr>
            <p:ph type="body"/>
          </p:nvPr>
        </p:nvSpPr>
        <p:spPr>
          <a:xfrm>
            <a:off x="1523880" y="3602160"/>
            <a:ext cx="9143640" cy="1655280"/>
          </a:xfrm>
          <a:prstGeom prst="rect">
            <a:avLst/>
          </a:prstGeom>
        </p:spPr>
        <p:txBody>
          <a:bodyPr lIns="45720" tIns="45000" rIns="45720" bIns="45000"/>
          <a:lstStyle/>
          <a:p>
            <a:pPr>
              <a:buSzPct val="45000"/>
              <a:buFont typeface="StarSymbol"/>
              <a:buChar char=""/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Sixth Outline Level</a:t>
            </a:r>
            <a:endParaRPr/>
          </a:p>
          <a:p>
            <a:pPr algn="ctr">
              <a:lnSpc>
                <a:spcPct val="100000"/>
              </a:lnSpc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Seventh Outline LevelУровень текста 1</a:t>
            </a:r>
            <a:endParaRPr/>
          </a:p>
          <a:p>
            <a:pPr algn="ctr"/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2</a:t>
            </a:r>
            <a:endParaRPr/>
          </a:p>
          <a:p>
            <a:pPr algn="ctr"/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3</a:t>
            </a:r>
            <a:endParaRPr/>
          </a:p>
          <a:p>
            <a:pPr algn="ctr"/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4</a:t>
            </a:r>
            <a:endParaRPr/>
          </a:p>
          <a:p>
            <a:pPr algn="ctr"/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5</a:t>
            </a:r>
            <a:endParaRPr/>
          </a:p>
        </p:txBody>
      </p:sp>
      <p:sp>
        <p:nvSpPr>
          <p:cNvPr id="4" name="PlaceHolder 4"/>
          <p:cNvSpPr>
            <a:spLocks noGrp="1"/>
          </p:cNvSpPr>
          <p:nvPr>
            <p:ph type="sldNum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</p:spPr>
        <p:txBody>
          <a:bodyPr lIns="45720" tIns="45000" rIns="45720" bIns="45000" anchor="ctr"/>
          <a:lstStyle/>
          <a:p>
            <a:pPr algn="r">
              <a:lnSpc>
                <a:spcPct val="100000"/>
              </a:lnSpc>
            </a:pPr>
            <a:fld id="{271787F2-DCDA-4F09-A70B-F60D6D3A0951}" type="slidenum">
              <a:rPr lang="en-US" sz="1200" strike="noStrike">
                <a:solidFill>
                  <a:srgbClr val="000000"/>
                </a:solidFill>
                <a:latin typeface="Calibri"/>
                <a:ea typeface="Calibri"/>
              </a:rPr>
              <a:pPr algn="r">
                <a:lnSpc>
                  <a:spcPct val="100000"/>
                </a:lnSpc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stomShape 1"/>
          <p:cNvSpPr/>
          <p:nvPr/>
        </p:nvSpPr>
        <p:spPr>
          <a:xfrm rot="18919200">
            <a:off x="-547560" y="792360"/>
            <a:ext cx="1846440" cy="768240"/>
          </a:xfrm>
          <a:custGeom>
            <a:avLst/>
            <a:gdLst/>
            <a:ahLst/>
            <a:cxnLst/>
            <a:rect l="0" t="0" r="r" b="b"/>
            <a:pathLst>
              <a:path w="21601" h="21601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</a:path>
            </a:pathLst>
          </a:custGeom>
          <a:solidFill>
            <a:srgbClr val="FF00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0" name="Рисунок 9"/>
          <p:cNvPicPr/>
          <p:nvPr/>
        </p:nvPicPr>
        <p:blipFill>
          <a:blip r:embed="rId14" cstate="print"/>
          <a:stretch/>
        </p:blipFill>
        <p:spPr>
          <a:xfrm>
            <a:off x="10190520" y="258840"/>
            <a:ext cx="1675440" cy="626400"/>
          </a:xfrm>
          <a:prstGeom prst="rect">
            <a:avLst/>
          </a:prstGeom>
          <a:ln w="12600">
            <a:noFill/>
          </a:ln>
        </p:spPr>
      </p:pic>
      <p:sp>
        <p:nvSpPr>
          <p:cNvPr id="41" name="PlaceHolder 2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45720" tIns="45000" rIns="45720" bIns="45000" anchor="ctr"/>
          <a:lstStyle/>
          <a:p>
            <a:pPr>
              <a:lnSpc>
                <a:spcPct val="90000"/>
              </a:lnSpc>
            </a:pPr>
            <a:r>
              <a:rPr lang="en-US" sz="3200" b="1" strike="noStrike">
                <a:solidFill>
                  <a:srgbClr val="333E48"/>
                </a:solidFill>
                <a:latin typeface="Arial"/>
                <a:ea typeface="Arial"/>
              </a:rPr>
              <a:t>Click to edit the title text formatТекст заголовка</a:t>
            </a:r>
            <a:endParaRPr/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45720" tIns="45000" rIns="45720" bIns="45000"/>
          <a:lstStyle/>
          <a:p>
            <a:pPr>
              <a:buSzPct val="45000"/>
              <a:buFont typeface="StarSymbol"/>
              <a:buChar char="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Sixth Outline Level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Seventh Outline LevelУровень текста 1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2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3</a:t>
            </a:r>
            <a:endParaRPr/>
          </a:p>
          <a:p>
            <a:pPr lvl="3">
              <a:lnSpc>
                <a:spcPct val="100000"/>
              </a:lnSpc>
              <a:buFont typeface="Arial"/>
              <a:buChar char="•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4</a:t>
            </a:r>
            <a:endParaRPr/>
          </a:p>
          <a:p>
            <a:pPr lvl="4">
              <a:lnSpc>
                <a:spcPct val="100000"/>
              </a:lnSpc>
              <a:buFont typeface="Arial"/>
              <a:buChar char="•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5</a:t>
            </a:r>
            <a:endParaRPr/>
          </a:p>
        </p:txBody>
      </p:sp>
      <p:sp>
        <p:nvSpPr>
          <p:cNvPr id="43" name="PlaceHolder 4"/>
          <p:cNvSpPr>
            <a:spLocks noGrp="1"/>
          </p:cNvSpPr>
          <p:nvPr>
            <p:ph type="sldNum"/>
          </p:nvPr>
        </p:nvSpPr>
        <p:spPr>
          <a:xfrm>
            <a:off x="11746440" y="6362640"/>
            <a:ext cx="343440" cy="357840"/>
          </a:xfrm>
          <a:prstGeom prst="rect">
            <a:avLst/>
          </a:prstGeom>
        </p:spPr>
        <p:txBody>
          <a:bodyPr lIns="45720" tIns="45000" rIns="45720" bIns="45000"/>
          <a:lstStyle/>
          <a:p>
            <a:pPr algn="r">
              <a:lnSpc>
                <a:spcPct val="100000"/>
              </a:lnSpc>
            </a:pPr>
            <a:fld id="{311E6999-747A-48F2-A478-2DC07ACFC5E0}" type="slidenum">
              <a:rPr lang="en-US" strike="noStrike">
                <a:solidFill>
                  <a:srgbClr val="FF0000"/>
                </a:solidFill>
                <a:latin typeface="Calibri"/>
                <a:ea typeface="Calibri"/>
              </a:rPr>
              <a:pPr algn="r">
                <a:lnSpc>
                  <a:spcPct val="100000"/>
                </a:lnSpc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Shape 1"/>
          <p:cNvSpPr txBox="1"/>
          <p:nvPr/>
        </p:nvSpPr>
        <p:spPr>
          <a:xfrm>
            <a:off x="2812574" y="4936510"/>
            <a:ext cx="7214921" cy="1670802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/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Янтарненская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школа имени 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В.В.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Кубракова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Красногвардейского района</a:t>
            </a:r>
          </a:p>
          <a:p>
            <a:pPr algn="ctr"/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b="1" dirty="0"/>
          </a:p>
        </p:txBody>
      </p:sp>
      <p:pic>
        <p:nvPicPr>
          <p:cNvPr id="80" name="Рисунок 4"/>
          <p:cNvPicPr/>
          <p:nvPr/>
        </p:nvPicPr>
        <p:blipFill>
          <a:blip r:embed="rId2" cstate="print"/>
          <a:stretch/>
        </p:blipFill>
        <p:spPr>
          <a:xfrm>
            <a:off x="1657555" y="5511832"/>
            <a:ext cx="837360" cy="1095480"/>
          </a:xfrm>
          <a:prstGeom prst="rect">
            <a:avLst/>
          </a:prstGeom>
          <a:ln w="12600">
            <a:noFill/>
          </a:ln>
        </p:spPr>
      </p:pic>
      <p:pic>
        <p:nvPicPr>
          <p:cNvPr id="81" name="Рисунок 5"/>
          <p:cNvPicPr/>
          <p:nvPr/>
        </p:nvPicPr>
        <p:blipFill>
          <a:blip r:embed="rId3" cstate="print"/>
          <a:stretch/>
        </p:blipFill>
        <p:spPr>
          <a:xfrm>
            <a:off x="10774440" y="5511832"/>
            <a:ext cx="987120" cy="1095480"/>
          </a:xfrm>
          <a:prstGeom prst="rect">
            <a:avLst/>
          </a:prstGeom>
          <a:ln w="12600">
            <a:noFill/>
          </a:ln>
        </p:spPr>
      </p:pic>
      <p:sp>
        <p:nvSpPr>
          <p:cNvPr id="83" name="CustomShape 2"/>
          <p:cNvSpPr/>
          <p:nvPr/>
        </p:nvSpPr>
        <p:spPr>
          <a:xfrm rot="18919200">
            <a:off x="-1047240" y="4355640"/>
            <a:ext cx="3535560" cy="1471680"/>
          </a:xfrm>
          <a:custGeom>
            <a:avLst/>
            <a:gdLst/>
            <a:ahLst/>
            <a:cxnLst/>
            <a:rect l="0" t="0" r="r" b="b"/>
            <a:pathLst>
              <a:path w="21601" h="21601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</a:path>
            </a:pathLst>
          </a:custGeom>
          <a:solidFill>
            <a:srgbClr val="FF00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" name="Прямоугольник 8"/>
          <p:cNvSpPr/>
          <p:nvPr/>
        </p:nvSpPr>
        <p:spPr>
          <a:xfrm>
            <a:off x="1631504" y="2125962"/>
            <a:ext cx="957706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YS Text"/>
              </a:rPr>
              <a:t>« Возможности </a:t>
            </a:r>
            <a:r>
              <a:rPr lang="ru-RU" sz="2800" b="1" dirty="0">
                <a:solidFill>
                  <a:srgbClr val="FF0000"/>
                </a:solidFill>
                <a:latin typeface="YS Text"/>
              </a:rPr>
              <a:t>использования и применения оборудования Центра образования  </a:t>
            </a:r>
            <a:endParaRPr lang="ru-RU" sz="2800" b="1" dirty="0" smtClean="0">
              <a:solidFill>
                <a:srgbClr val="FF0000"/>
              </a:solidFill>
              <a:latin typeface="YS Text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YS Text"/>
              </a:rPr>
              <a:t>«</a:t>
            </a:r>
            <a:r>
              <a:rPr lang="ru-RU" sz="2800" b="1" dirty="0">
                <a:solidFill>
                  <a:srgbClr val="FF0000"/>
                </a:solidFill>
                <a:latin typeface="YS Text"/>
              </a:rPr>
              <a:t>Точка роста» при реализации программ по учебным предметам естественно-научной направленности</a:t>
            </a:r>
            <a:r>
              <a:rPr lang="ru-RU" sz="2800" b="1" dirty="0" smtClean="0">
                <a:solidFill>
                  <a:srgbClr val="FF0000"/>
                </a:solidFill>
                <a:latin typeface="YS Text"/>
              </a:rPr>
              <a:t>»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User\Desktop\risunok1 (1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48" y="260648"/>
            <a:ext cx="9010327" cy="1865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911424" y="260648"/>
            <a:ext cx="9361040" cy="1080120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/>
                <a:ea typeface="Calibri"/>
              </a:rPr>
              <a:t>В состав цифровой лаборатории по биологии учащиеся используют  , наборы для изготовления микропрепаратов,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/>
                <a:ea typeface="Calibri"/>
              </a:rPr>
              <a:t>наборы готовых микропрепаратов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008" y="1493540"/>
            <a:ext cx="4680520" cy="5157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772816"/>
            <a:ext cx="6048672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25350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Цифровые лаборатории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936" y="1412776"/>
            <a:ext cx="6480720" cy="489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731" y="1395760"/>
            <a:ext cx="5088565" cy="468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9106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/>
                <a:ea typeface="Times New Roman"/>
              </a:rPr>
              <a:t>В процессе экспериментальной работы .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1349276"/>
            <a:ext cx="4032448" cy="5373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272" y="1349276"/>
            <a:ext cx="3960440" cy="52628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2264" y="1396999"/>
            <a:ext cx="3600400" cy="5267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6953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1424" y="365040"/>
            <a:ext cx="9289032" cy="917280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Проведение внеклассных мероприятия на базе «Точке Роста»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412776"/>
            <a:ext cx="5032685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406" y="1772816"/>
            <a:ext cx="6488594" cy="4521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51601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16" y="585193"/>
            <a:ext cx="5040560" cy="6048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4370" y="1169642"/>
            <a:ext cx="6065440" cy="48965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32336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3432" y="332656"/>
            <a:ext cx="9145016" cy="917280"/>
          </a:xfrm>
        </p:spPr>
        <p:txBody>
          <a:bodyPr/>
          <a:lstStyle/>
          <a:p>
            <a:pPr indent="270510"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Учителя и учащиеся МБОУ «</a:t>
            </a:r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Янтарненская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 школа имени В.В. </a:t>
            </a:r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Кубракова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» стали участниками масштабного и уникального Всероссийского проекта «Уроки качества».</a:t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sz="2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40" y="1412776"/>
            <a:ext cx="4248472" cy="5256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976" y="1412776"/>
            <a:ext cx="4320480" cy="5157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8454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476672"/>
            <a:ext cx="7328277" cy="5760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232" y="836712"/>
            <a:ext cx="3384376" cy="5760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9954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4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микроскопом</a:t>
            </a:r>
            <a:endParaRPr lang="ru-RU" sz="4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User\Desktop\WhatsApp Image 2023-01-17 at 19.08.22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184" y="1296039"/>
            <a:ext cx="3834426" cy="51125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WhatsApp Image 2023-01-17 at 19.08.21 (1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1728087"/>
            <a:ext cx="3963837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WhatsApp Image 2023-01-18 at 20.27.56 (1)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420" y="1728087"/>
            <a:ext cx="3374740" cy="50757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196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1424" y="260648"/>
            <a:ext cx="9937104" cy="917280"/>
          </a:xfrm>
        </p:spPr>
        <p:txBody>
          <a:bodyPr/>
          <a:lstStyle/>
          <a:p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опыта на «Определение рН»</a:t>
            </a:r>
            <a:endParaRPr lang="ru-RU" sz="40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56" y="1484783"/>
            <a:ext cx="9649072" cy="52131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41920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 rtl="0"/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Преимущества применения цифровых лабораторий </a:t>
            </a:r>
            <a:r>
              <a:rPr lang="ru-RU" b="1" i="1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b="1" i="1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838080" y="1340768"/>
            <a:ext cx="10515240" cy="4835752"/>
          </a:xfrm>
        </p:spPr>
        <p:txBody>
          <a:bodyPr/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</a:pPr>
            <a:endParaRPr lang="ru-RU" sz="2000" b="1" i="1" u="none" dirty="0" smtClean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</a:pPr>
            <a:r>
              <a:rPr lang="ru-RU" sz="2000" b="1" i="1" u="none" dirty="0" smtClean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Наглядное представление результатов эксперимента в виде графиков, диаграмм и таблиц;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</a:pPr>
            <a:endParaRPr lang="ru-RU" sz="20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</a:pPr>
            <a:r>
              <a:rPr lang="ru-RU" sz="2000" b="1" i="1" u="none" dirty="0" smtClean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Возможность хранения и компьютерной обработки результатов эксперимента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;</a:t>
            </a:r>
          </a:p>
          <a:p>
            <a:pPr marR="0" lvl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</a:pPr>
            <a:endParaRPr lang="ru-RU" sz="20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</a:pPr>
            <a:r>
              <a:rPr lang="ru-RU" sz="2000" b="1" i="1" u="none" dirty="0" smtClean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Возможность сопоставления данных, полученных в ходе различных экспериментов;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</a:pPr>
            <a:endParaRPr lang="ru-RU" sz="20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</a:pPr>
            <a:r>
              <a:rPr lang="ru-RU" sz="2000" b="1" i="1" u="none" dirty="0" smtClean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Сокращение времени эксперимента;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</a:pPr>
            <a:endParaRPr lang="ru-RU" sz="20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</a:pPr>
            <a:r>
              <a:rPr lang="ru-RU" sz="2000" b="1" i="1" u="none" dirty="0" smtClean="0">
                <a:solidFill>
                  <a:schemeClr val="accent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Возможности для индивидуализации обучения, учета психолого - педагогических особенностей каждого учащегося при организации проектной деятельности.</a:t>
            </a:r>
            <a:endParaRPr lang="ru-RU" sz="2000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87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Shape 1"/>
          <p:cNvSpPr txBox="1"/>
          <p:nvPr/>
        </p:nvSpPr>
        <p:spPr>
          <a:xfrm>
            <a:off x="2279576" y="4519800"/>
            <a:ext cx="5420448" cy="233820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/>
          <a:lstStyle/>
          <a:p>
            <a:pPr algn="ctr">
              <a:lnSpc>
                <a:spcPct val="100000"/>
              </a:lnSpc>
            </a:pPr>
            <a:endParaRPr dirty="0"/>
          </a:p>
        </p:txBody>
      </p:sp>
      <p:pic>
        <p:nvPicPr>
          <p:cNvPr id="79" name="Рисунок 3"/>
          <p:cNvPicPr/>
          <p:nvPr/>
        </p:nvPicPr>
        <p:blipFill>
          <a:blip r:embed="rId2" cstate="print"/>
          <a:srcRect t="528322" b="821350"/>
          <a:stretch/>
        </p:blipFill>
        <p:spPr>
          <a:xfrm>
            <a:off x="7295400" y="5520960"/>
            <a:ext cx="1845720" cy="973440"/>
          </a:xfrm>
          <a:prstGeom prst="rect">
            <a:avLst/>
          </a:prstGeom>
          <a:ln w="12600">
            <a:noFill/>
          </a:ln>
        </p:spPr>
      </p:pic>
      <p:pic>
        <p:nvPicPr>
          <p:cNvPr id="81" name="Рисунок 5"/>
          <p:cNvPicPr/>
          <p:nvPr/>
        </p:nvPicPr>
        <p:blipFill>
          <a:blip r:embed="rId3" cstate="print"/>
          <a:stretch/>
        </p:blipFill>
        <p:spPr>
          <a:xfrm>
            <a:off x="10416480" y="877504"/>
            <a:ext cx="987120" cy="1095480"/>
          </a:xfrm>
          <a:prstGeom prst="rect">
            <a:avLst/>
          </a:prstGeom>
          <a:ln w="12600">
            <a:noFill/>
          </a:ln>
        </p:spPr>
      </p:pic>
      <p:sp>
        <p:nvSpPr>
          <p:cNvPr id="83" name="CustomShape 2"/>
          <p:cNvSpPr/>
          <p:nvPr/>
        </p:nvSpPr>
        <p:spPr>
          <a:xfrm rot="18919200">
            <a:off x="-1047240" y="4355640"/>
            <a:ext cx="3535560" cy="1471680"/>
          </a:xfrm>
          <a:custGeom>
            <a:avLst/>
            <a:gdLst/>
            <a:ahLst/>
            <a:cxnLst/>
            <a:rect l="0" t="0" r="r" b="b"/>
            <a:pathLst>
              <a:path w="21601" h="21601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</a:path>
            </a:pathLst>
          </a:custGeom>
          <a:solidFill>
            <a:srgbClr val="FF00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" name="TextBox 9"/>
          <p:cNvSpPr txBox="1"/>
          <p:nvPr/>
        </p:nvSpPr>
        <p:spPr>
          <a:xfrm>
            <a:off x="725104" y="1511207"/>
            <a:ext cx="8280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СЕГОДНЯ УСИЛИЯ – ЗАВТРА РЕЗУЛЬТАТ !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4098" name="Picture 2" descr="C:\Users\User\Desktop\risunok1 (1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0562" y="24036"/>
            <a:ext cx="8083550" cy="1440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76" y="2288568"/>
            <a:ext cx="5148088" cy="44624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16080" y="2012724"/>
            <a:ext cx="4968552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kern="0" dirty="0">
                <a:ea typeface="Arial"/>
              </a:rPr>
              <a:t>Центр «</a:t>
            </a:r>
            <a:r>
              <a:rPr lang="ru-RU" sz="2800" b="1" kern="0" dirty="0">
                <a:ea typeface="Arial"/>
              </a:rPr>
              <a:t>ТОЧКА РОСТА»</a:t>
            </a:r>
            <a:r>
              <a:rPr lang="ru-RU" sz="2800" kern="0" dirty="0">
                <a:ea typeface="Arial"/>
              </a:rPr>
              <a:t> на базе МБОУ </a:t>
            </a:r>
            <a:r>
              <a:rPr lang="ru-RU" sz="2800" kern="0" dirty="0" err="1">
                <a:ea typeface="Arial"/>
              </a:rPr>
              <a:t>Янтарненская</a:t>
            </a:r>
            <a:r>
              <a:rPr lang="ru-RU" sz="2800" kern="0" dirty="0">
                <a:ea typeface="Arial"/>
              </a:rPr>
              <a:t> школа имени В.В </a:t>
            </a:r>
            <a:r>
              <a:rPr lang="ru-RU" sz="2800" kern="0" dirty="0" err="1">
                <a:ea typeface="Arial"/>
              </a:rPr>
              <a:t>Кубракова</a:t>
            </a:r>
            <a:r>
              <a:rPr lang="ru-RU" sz="2800" kern="0" dirty="0">
                <a:ea typeface="Arial"/>
              </a:rPr>
              <a:t> </a:t>
            </a:r>
            <a:r>
              <a:rPr lang="en-US" sz="2800" kern="0" dirty="0">
                <a:ea typeface="Arial"/>
              </a:rPr>
              <a:t> </a:t>
            </a:r>
            <a:r>
              <a:rPr lang="en-US" sz="2800" kern="0" dirty="0" err="1">
                <a:ea typeface="Arial"/>
              </a:rPr>
              <a:t>обеспечен</a:t>
            </a:r>
            <a:r>
              <a:rPr lang="en-US" sz="2800" kern="0" dirty="0">
                <a:ea typeface="Arial"/>
              </a:rPr>
              <a:t> </a:t>
            </a:r>
            <a:r>
              <a:rPr lang="en-US" sz="2800" b="1" kern="0" dirty="0" err="1">
                <a:ea typeface="Arial"/>
              </a:rPr>
              <a:t>современным</a:t>
            </a:r>
            <a:r>
              <a:rPr lang="en-US" sz="2800" kern="0" dirty="0">
                <a:ea typeface="Arial"/>
              </a:rPr>
              <a:t> </a:t>
            </a:r>
            <a:r>
              <a:rPr lang="en-US" sz="2800" b="1" kern="0" dirty="0" err="1">
                <a:ea typeface="Arial"/>
              </a:rPr>
              <a:t>оборудованием</a:t>
            </a:r>
            <a:r>
              <a:rPr lang="ru-RU" sz="2800" b="1" kern="0" dirty="0">
                <a:ea typeface="Arial"/>
              </a:rPr>
              <a:t>.</a:t>
            </a:r>
            <a:r>
              <a:rPr lang="en-US" sz="2800" kern="0" dirty="0">
                <a:ea typeface="Arial"/>
              </a:rPr>
              <a:t> </a:t>
            </a:r>
            <a:r>
              <a:rPr lang="ru-RU" sz="2800" kern="0" dirty="0">
                <a:ea typeface="Arial"/>
              </a:rPr>
              <a:t/>
            </a:r>
            <a:br>
              <a:rPr lang="ru-RU" sz="2800" kern="0" dirty="0">
                <a:ea typeface="Arial"/>
              </a:rPr>
            </a:br>
            <a:r>
              <a:rPr lang="ru-RU" sz="2800" kern="0" dirty="0">
                <a:ea typeface="Arial"/>
              </a:rPr>
              <a:t/>
            </a:r>
            <a:br>
              <a:rPr lang="ru-RU" sz="2800" kern="0" dirty="0">
                <a:ea typeface="Arial"/>
              </a:rPr>
            </a:br>
            <a:r>
              <a:rPr lang="ru-RU" sz="2800" kern="0" dirty="0">
                <a:ea typeface="Arial"/>
              </a:rPr>
              <a:t>С</a:t>
            </a:r>
            <a:r>
              <a:rPr lang="en-US" sz="2800" kern="0" dirty="0" err="1">
                <a:ea typeface="Arial"/>
              </a:rPr>
              <a:t>озданы</a:t>
            </a:r>
            <a:r>
              <a:rPr lang="en-US" sz="2800" kern="0" dirty="0">
                <a:ea typeface="Arial"/>
              </a:rPr>
              <a:t> </a:t>
            </a:r>
            <a:r>
              <a:rPr lang="en-US" sz="2800" kern="0" dirty="0" err="1">
                <a:ea typeface="Arial"/>
              </a:rPr>
              <a:t>рабочие</a:t>
            </a:r>
            <a:r>
              <a:rPr lang="en-US" sz="2800" kern="0" dirty="0">
                <a:ea typeface="Arial"/>
              </a:rPr>
              <a:t> </a:t>
            </a:r>
            <a:r>
              <a:rPr lang="en-US" sz="2800" kern="0" dirty="0" err="1">
                <a:ea typeface="Arial"/>
              </a:rPr>
              <a:t>зоны</a:t>
            </a:r>
            <a:r>
              <a:rPr lang="en-US" sz="2800" kern="0" dirty="0">
                <a:ea typeface="Arial"/>
              </a:rPr>
              <a:t> </a:t>
            </a:r>
            <a:r>
              <a:rPr lang="en-US" sz="2800" kern="0" dirty="0" err="1">
                <a:ea typeface="Arial"/>
              </a:rPr>
              <a:t>по</a:t>
            </a:r>
            <a:r>
              <a:rPr lang="en-US" sz="2800" kern="0" dirty="0">
                <a:ea typeface="Arial"/>
              </a:rPr>
              <a:t> </a:t>
            </a:r>
            <a:r>
              <a:rPr lang="en-US" sz="2800" kern="0" dirty="0" err="1">
                <a:ea typeface="Arial"/>
              </a:rPr>
              <a:t>предметным</a:t>
            </a:r>
            <a:r>
              <a:rPr lang="en-US" sz="2800" kern="0" dirty="0">
                <a:ea typeface="Arial"/>
              </a:rPr>
              <a:t> </a:t>
            </a:r>
            <a:r>
              <a:rPr lang="en-US" sz="2800" kern="0" dirty="0" err="1">
                <a:ea typeface="Arial"/>
              </a:rPr>
              <a:t>областям</a:t>
            </a:r>
            <a:r>
              <a:rPr lang="en-US" sz="2800" kern="0" dirty="0">
                <a:ea typeface="Arial"/>
              </a:rPr>
              <a:t> </a:t>
            </a:r>
            <a:r>
              <a:rPr lang="ru-RU" sz="2800" b="1" kern="0" dirty="0">
                <a:ea typeface="Arial"/>
              </a:rPr>
              <a:t>«Физика» «Химия» и «Биология»</a:t>
            </a:r>
            <a:r>
              <a:rPr lang="ru-RU" sz="2800" kern="0" dirty="0">
                <a:ea typeface="Arial"/>
              </a:rPr>
              <a:t>. </a:t>
            </a:r>
            <a:r>
              <a:rPr lang="ru-RU" sz="2800" kern="0" dirty="0">
                <a:solidFill>
                  <a:srgbClr val="4F81BD">
                    <a:lumMod val="75000"/>
                  </a:srgbClr>
                </a:solidFill>
                <a:ea typeface="Arial"/>
              </a:rPr>
              <a:t/>
            </a:r>
            <a:br>
              <a:rPr lang="ru-RU" sz="2800" kern="0" dirty="0">
                <a:solidFill>
                  <a:srgbClr val="4F81BD">
                    <a:lumMod val="75000"/>
                  </a:srgbClr>
                </a:solidFill>
                <a:ea typeface="Arial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5832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9380" y="351480"/>
            <a:ext cx="8053200" cy="917280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 </a:t>
            </a:r>
            <a:endParaRPr lang="ru-RU" sz="4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41208" y="4077072"/>
            <a:ext cx="8053200" cy="91728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40" y="1268760"/>
            <a:ext cx="10009112" cy="5256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7890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623392" y="5445224"/>
            <a:ext cx="4032448" cy="1152128"/>
          </a:xfrm>
        </p:spPr>
        <p:txBody>
          <a:bodyPr/>
          <a:lstStyle/>
          <a:p>
            <a:pPr algn="ctr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1424" y="404664"/>
            <a:ext cx="9289032" cy="1435547"/>
          </a:xfrm>
        </p:spPr>
        <p:txBody>
          <a:bodyPr/>
          <a:lstStyle/>
          <a:p>
            <a:pPr algn="ctr">
              <a:lnSpc>
                <a:spcPct val="115000"/>
              </a:lnSpc>
              <a:spcAft>
                <a:spcPts val="1200"/>
              </a:spcAft>
            </a:pPr>
            <a:r>
              <a:rPr lang="ru-RU" sz="2400" b="1" dirty="0" smtClean="0">
                <a:effectLst/>
                <a:latin typeface="Times New Roman"/>
                <a:ea typeface="Calibri"/>
              </a:rPr>
              <a:t>Программы имеют практическую направленность, большое количество часов отводится на  практические, лабораторные и проектные работы.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2276872"/>
            <a:ext cx="5760640" cy="43097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16" y="2276872"/>
            <a:ext cx="5697628" cy="43097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2760" y="749598"/>
            <a:ext cx="835025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704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704" y="0"/>
            <a:ext cx="4668010" cy="3501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52" y="3563888"/>
            <a:ext cx="4187958" cy="3140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992" y="116632"/>
            <a:ext cx="4789040" cy="33787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800" y="3521559"/>
            <a:ext cx="4310361" cy="32327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813105" y="3483374"/>
            <a:ext cx="3183298" cy="32596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75178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9311640" cy="1335768"/>
          </a:xfrm>
        </p:spPr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Кабинеты оборудованы новой мебелью, цифровыми лабораториями по биологии, химии, физике, а также ноутбуками, МФУ, проектором и передвижной интерактивной доской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584" y="1890824"/>
            <a:ext cx="6288259" cy="4493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91331" y="2493342"/>
            <a:ext cx="4729845" cy="32888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890824"/>
            <a:ext cx="1944216" cy="4384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81208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7448" y="332656"/>
            <a:ext cx="9433048" cy="1800200"/>
          </a:xfrm>
        </p:spPr>
        <p:txBody>
          <a:bodyPr/>
          <a:lstStyle/>
          <a:p>
            <a:pPr algn="ctr"/>
            <a:r>
              <a:rPr kumimoji="0" lang="en-US" sz="28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333E48"/>
                </a:solidFill>
                <a:effectLst/>
                <a:uLnTx/>
                <a:uFillTx/>
                <a:latin typeface="Arial"/>
                <a:ea typeface="Arial"/>
              </a:rPr>
              <a:t>Учебный</a:t>
            </a:r>
            <a:r>
              <a:rPr kumimoji="0" lang="ru-RU" sz="2800" b="1" i="0" u="sng" strike="noStrike" kern="1200" cap="none" spc="0" normalizeH="0" baseline="0" noProof="0" dirty="0" smtClean="0">
                <a:ln>
                  <a:noFill/>
                </a:ln>
                <a:solidFill>
                  <a:srgbClr val="333E48"/>
                </a:solidFill>
                <a:effectLst/>
                <a:uLnTx/>
                <a:uFillTx/>
                <a:latin typeface="Arial"/>
                <a:ea typeface="Arial"/>
              </a:rPr>
              <a:t> </a:t>
            </a:r>
            <a:r>
              <a:rPr kumimoji="0" lang="en-US" sz="2800" b="1" i="0" u="sng" strike="noStrike" kern="1200" cap="none" spc="0" normalizeH="0" baseline="0" noProof="0" dirty="0" smtClean="0">
                <a:ln>
                  <a:noFill/>
                </a:ln>
                <a:solidFill>
                  <a:srgbClr val="333E48"/>
                </a:solidFill>
                <a:effectLst/>
                <a:uLnTx/>
                <a:uFillTx/>
                <a:latin typeface="Arial"/>
                <a:ea typeface="Arial"/>
              </a:rPr>
              <a:t> </a:t>
            </a:r>
            <a:r>
              <a:rPr kumimoji="0" lang="en-US" sz="28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333E48"/>
                </a:solidFill>
                <a:effectLst/>
                <a:uLnTx/>
                <a:uFillTx/>
                <a:latin typeface="Arial"/>
                <a:ea typeface="Arial"/>
              </a:rPr>
              <a:t>кабинет</a:t>
            </a:r>
            <a:r>
              <a:rPr kumimoji="0" lang="en-US" sz="2800" b="1" i="0" u="sng" strike="noStrike" kern="1200" cap="none" spc="0" normalizeH="0" baseline="0" noProof="0" dirty="0" smtClean="0">
                <a:ln>
                  <a:noFill/>
                </a:ln>
                <a:solidFill>
                  <a:srgbClr val="333E48"/>
                </a:solidFill>
                <a:effectLst/>
                <a:uLnTx/>
                <a:uFillTx/>
                <a:latin typeface="Arial"/>
                <a:ea typeface="Arial"/>
              </a:rPr>
              <a:t> </a:t>
            </a:r>
            <a:r>
              <a:rPr kumimoji="0" lang="ru-RU" sz="2800" b="1" i="0" u="sng" strike="noStrike" kern="1200" cap="none" spc="0" normalizeH="0" baseline="0" noProof="0" dirty="0" smtClean="0">
                <a:ln>
                  <a:noFill/>
                </a:ln>
                <a:solidFill>
                  <a:srgbClr val="333E48"/>
                </a:solidFill>
                <a:effectLst/>
                <a:uLnTx/>
                <a:uFillTx/>
                <a:latin typeface="Arial"/>
                <a:ea typeface="Arial"/>
              </a:rPr>
              <a:t> Химии</a:t>
            </a:r>
            <a:r>
              <a:rPr kumimoji="0" lang="ru-RU" sz="2800" b="1" i="0" u="sng" strike="noStrike" kern="1200" cap="none" spc="0" normalizeH="0" noProof="0" dirty="0" smtClean="0">
                <a:ln>
                  <a:noFill/>
                </a:ln>
                <a:solidFill>
                  <a:srgbClr val="333E48"/>
                </a:solidFill>
                <a:effectLst/>
                <a:uLnTx/>
                <a:uFillTx/>
                <a:latin typeface="Arial"/>
                <a:ea typeface="Arial"/>
              </a:rPr>
              <a:t> « Химия вокруг нас» </a:t>
            </a:r>
            <a:r>
              <a:rPr kumimoji="0" lang="ru-RU" sz="2800" b="1" i="0" u="sng" strike="noStrike" kern="1200" cap="none" spc="0" normalizeH="0" baseline="0" noProof="0" dirty="0" smtClean="0">
                <a:ln>
                  <a:noFill/>
                </a:ln>
                <a:solidFill>
                  <a:srgbClr val="333E48"/>
                </a:solidFill>
                <a:effectLst/>
                <a:uLnTx/>
                <a:uFillTx/>
                <a:latin typeface="Arial"/>
                <a:ea typeface="Arial"/>
              </a:rPr>
              <a:t/>
            </a:r>
            <a:br>
              <a:rPr kumimoji="0" lang="ru-RU" sz="2800" b="1" i="0" u="sng" strike="noStrike" kern="1200" cap="none" spc="0" normalizeH="0" baseline="0" noProof="0" dirty="0" smtClean="0">
                <a:ln>
                  <a:noFill/>
                </a:ln>
                <a:solidFill>
                  <a:srgbClr val="333E48"/>
                </a:solidFill>
                <a:effectLst/>
                <a:uLnTx/>
                <a:uFillTx/>
                <a:latin typeface="Arial"/>
                <a:ea typeface="Arial"/>
              </a:rPr>
            </a:br>
            <a:r>
              <a:rPr lang="ru-RU" sz="2400" b="1" i="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На новом оборудовании обучающиеся осваивают предметы «Физика», «Химия», «Биология».  В целях эффективного усвоения учебного материала на уроках применяются цифровые лаборатории, цифровой микроскоп и набор ОГЭ по химии, активно используется интерактивный комплекс</a:t>
            </a:r>
            <a:r>
              <a:rPr lang="ru-RU" b="1" i="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2420887"/>
            <a:ext cx="5616624" cy="44284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2144" y="2420887"/>
            <a:ext cx="3384376" cy="4386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01566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Shape 1"/>
          <p:cNvSpPr txBox="1"/>
          <p:nvPr/>
        </p:nvSpPr>
        <p:spPr>
          <a:xfrm>
            <a:off x="11866320" y="6362640"/>
            <a:ext cx="223560" cy="357840"/>
          </a:xfrm>
          <a:prstGeom prst="rect">
            <a:avLst/>
          </a:prstGeom>
          <a:noFill/>
          <a:ln>
            <a:noFill/>
          </a:ln>
        </p:spPr>
        <p:txBody>
          <a:bodyPr lIns="45720" tIns="45000" rIns="45720" bIns="45000"/>
          <a:lstStyle/>
          <a:p>
            <a:pPr algn="r">
              <a:lnSpc>
                <a:spcPct val="100000"/>
              </a:lnSpc>
            </a:pPr>
            <a:fld id="{2DE5B993-04D6-48DE-A644-C95DCDAECB7B}" type="slidenum">
              <a:rPr lang="en-US" strike="noStrike">
                <a:solidFill>
                  <a:srgbClr val="FF0000"/>
                </a:solidFill>
                <a:latin typeface="Calibri"/>
                <a:ea typeface="Calibri"/>
              </a:rPr>
              <a:pPr algn="r">
                <a:lnSpc>
                  <a:spcPct val="100000"/>
                </a:lnSpc>
              </a:pPr>
              <a:t>7</a:t>
            </a:fld>
            <a:endParaRPr/>
          </a:p>
        </p:txBody>
      </p:sp>
      <p:sp>
        <p:nvSpPr>
          <p:cNvPr id="85" name="TextShape 2"/>
          <p:cNvSpPr txBox="1"/>
          <p:nvPr/>
        </p:nvSpPr>
        <p:spPr>
          <a:xfrm>
            <a:off x="1104840" y="365040"/>
            <a:ext cx="9171000" cy="1460520"/>
          </a:xfrm>
          <a:prstGeom prst="rect">
            <a:avLst/>
          </a:prstGeom>
          <a:noFill/>
          <a:ln>
            <a:noFill/>
          </a:ln>
        </p:spPr>
        <p:txBody>
          <a:bodyPr lIns="45720" tIns="45000" rIns="45720" bIns="45000" anchor="ctr"/>
          <a:lstStyle/>
          <a:p>
            <a:pPr algn="ctr">
              <a:lnSpc>
                <a:spcPct val="100000"/>
              </a:lnSpc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Расстановка столов для обучающихся удобная и комфортная.</a:t>
            </a:r>
          </a:p>
          <a:p>
            <a:pPr algn="ctr">
              <a:lnSpc>
                <a:spcPct val="10000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Учащиеся работают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 цифровым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оборудованием и  проводят  практические и лабораторные и работы.</a:t>
            </a:r>
          </a:p>
        </p:txBody>
      </p:sp>
      <p:sp>
        <p:nvSpPr>
          <p:cNvPr id="86" name="TextShape 3"/>
          <p:cNvSpPr txBox="1"/>
          <p:nvPr/>
        </p:nvSpPr>
        <p:spPr>
          <a:xfrm>
            <a:off x="1104840" y="1825560"/>
            <a:ext cx="9113760" cy="2822040"/>
          </a:xfrm>
          <a:prstGeom prst="rect">
            <a:avLst/>
          </a:prstGeom>
          <a:noFill/>
          <a:ln>
            <a:noFill/>
          </a:ln>
        </p:spPr>
        <p:txBody>
          <a:bodyPr lIns="45720" tIns="45000" rIns="45720" bIns="45000"/>
          <a:lstStyle/>
          <a:p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2032440"/>
            <a:ext cx="6120680" cy="4509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120" y="1825560"/>
            <a:ext cx="3606180" cy="49108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9130" y="548680"/>
            <a:ext cx="8821285" cy="917280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Демонстрация результатов на цифровом  лабораторном оборудовании для подготовки учащихся по ОГЭ и ЕГЭ.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1934716"/>
            <a:ext cx="5760640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16" y="2006724"/>
            <a:ext cx="5664630" cy="4518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40331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extShape 1"/>
          <p:cNvSpPr txBox="1"/>
          <p:nvPr/>
        </p:nvSpPr>
        <p:spPr>
          <a:xfrm>
            <a:off x="11866320" y="6362640"/>
            <a:ext cx="223560" cy="357840"/>
          </a:xfrm>
          <a:prstGeom prst="rect">
            <a:avLst/>
          </a:prstGeom>
          <a:noFill/>
          <a:ln>
            <a:noFill/>
          </a:ln>
        </p:spPr>
        <p:txBody>
          <a:bodyPr lIns="45720" tIns="45000" rIns="45720" bIns="45000"/>
          <a:lstStyle/>
          <a:p>
            <a:pPr algn="r">
              <a:lnSpc>
                <a:spcPct val="100000"/>
              </a:lnSpc>
            </a:pPr>
            <a:fld id="{68F5FB83-2649-4FDF-921D-3981C6FDBFCF}" type="slidenum">
              <a:rPr lang="en-US" strike="noStrike">
                <a:solidFill>
                  <a:srgbClr val="FF0000"/>
                </a:solidFill>
                <a:latin typeface="Calibri"/>
                <a:ea typeface="Calibri"/>
              </a:rPr>
              <a:pPr algn="r">
                <a:lnSpc>
                  <a:spcPct val="100000"/>
                </a:lnSpc>
              </a:pPr>
              <a:t>9</a:t>
            </a:fld>
            <a:endParaRPr/>
          </a:p>
        </p:txBody>
      </p:sp>
      <p:sp>
        <p:nvSpPr>
          <p:cNvPr id="90" name="TextShape 2"/>
          <p:cNvSpPr txBox="1"/>
          <p:nvPr/>
        </p:nvSpPr>
        <p:spPr>
          <a:xfrm>
            <a:off x="767408" y="332656"/>
            <a:ext cx="9649072" cy="1152128"/>
          </a:xfrm>
          <a:prstGeom prst="rect">
            <a:avLst/>
          </a:prstGeom>
          <a:noFill/>
          <a:ln>
            <a:noFill/>
          </a:ln>
        </p:spPr>
        <p:txBody>
          <a:bodyPr lIns="45720" tIns="45000" rIns="45720" bIns="45000" anchor="ctr"/>
          <a:lstStyle/>
          <a:p>
            <a:pPr algn="ctr">
              <a:lnSpc>
                <a:spcPct val="100000"/>
              </a:lnSpc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 УЧЕБНЫЙ КАБИНЕТ БИОЛОГИИ «ЧЕЛОВЕК И ЗДОРОВЬЕ»</a:t>
            </a:r>
          </a:p>
          <a:p>
            <a:pPr algn="ctr">
              <a:lnSpc>
                <a:spcPct val="100000"/>
              </a:lnSpc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Реализация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естественно-научных предметов, в том числе и биологии,  на базе  Центра «Точка Роста» в нашей школе предусматривает использование Стандартного комплекта оборудования, расходных материалов, средств обучения и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воспитания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проведения практических работ с цифровым оборудованием.</a:t>
            </a:r>
            <a:endParaRPr lang="ru-RU" sz="2000" b="1" strike="noStrike" dirty="0" smtClean="0">
              <a:solidFill>
                <a:srgbClr val="C00000"/>
              </a:solidFill>
              <a:latin typeface="Times New Roman" pitchFamily="18" charset="0"/>
              <a:ea typeface="Arial"/>
              <a:cs typeface="Times New Roman" pitchFamily="18" charset="0"/>
            </a:endParaRPr>
          </a:p>
          <a:p>
            <a:pPr algn="ctr">
              <a:lnSpc>
                <a:spcPct val="100000"/>
              </a:lnSpc>
            </a:pPr>
            <a:endParaRPr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40" y="2060848"/>
            <a:ext cx="9149208" cy="4659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7036</TotalTime>
  <Words>256</Words>
  <Application>Microsoft Office PowerPoint</Application>
  <PresentationFormat>Произвольный</PresentationFormat>
  <Paragraphs>38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2" baseType="lpstr">
      <vt:lpstr>Office Theme</vt:lpstr>
      <vt:lpstr>Office Theme</vt:lpstr>
      <vt:lpstr>Презентация PowerPoint</vt:lpstr>
      <vt:lpstr>Презентация PowerPoint</vt:lpstr>
      <vt:lpstr>Программы имеют практическую направленность, большое количество часов отводится на  практические, лабораторные и проектные работы.</vt:lpstr>
      <vt:lpstr>Презентация PowerPoint</vt:lpstr>
      <vt:lpstr> Кабинеты оборудованы новой мебелью, цифровыми лабораториями по биологии, химии, физике, а также ноутбуками, МФУ, проектором и передвижной интерактивной доской.</vt:lpstr>
      <vt:lpstr>Учебный  кабинет  Химии « Химия вокруг нас»  На новом оборудовании обучающиеся осваивают предметы «Физика», «Химия», «Биология».  В целях эффективного усвоения учебного материала на уроках применяются цифровые лаборатории, цифровой микроскоп и набор ОГЭ по химии, активно используется интерактивный комплекс.</vt:lpstr>
      <vt:lpstr>Презентация PowerPoint</vt:lpstr>
      <vt:lpstr>Демонстрация результатов на цифровом  лабораторном оборудовании для подготовки учащихся по ОГЭ и ЕГЭ.</vt:lpstr>
      <vt:lpstr>Презентация PowerPoint</vt:lpstr>
      <vt:lpstr>Презентация PowerPoint</vt:lpstr>
      <vt:lpstr>Цифровые лаборатории</vt:lpstr>
      <vt:lpstr>В процессе экспериментальной работы .</vt:lpstr>
      <vt:lpstr>Проведение внеклассных мероприятия на базе «Точке Роста»</vt:lpstr>
      <vt:lpstr>Презентация PowerPoint</vt:lpstr>
      <vt:lpstr>Учителя и учащиеся МБОУ «Янтарненская школа имени В.В. Кубракова» стали участниками масштабного и уникального Всероссийского проекта «Уроки качества». </vt:lpstr>
      <vt:lpstr>Презентация PowerPoint</vt:lpstr>
      <vt:lpstr>Работа с микроскопом</vt:lpstr>
      <vt:lpstr>Проведение опыта на «Определение рН»</vt:lpstr>
      <vt:lpstr>Преимущества применения цифровых лабораторий  </vt:lpstr>
      <vt:lpstr>СПАСИБО ЗА ВНИМАНИЕ!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user7</dc:creator>
  <cp:lastModifiedBy>Admin</cp:lastModifiedBy>
  <cp:revision>126</cp:revision>
  <cp:lastPrinted>2022-05-23T10:22:15Z</cp:lastPrinted>
  <dcterms:modified xsi:type="dcterms:W3CDTF">2023-04-08T19:16:51Z</dcterms:modified>
</cp:coreProperties>
</file>